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42" r:id="rId1"/>
  </p:sldMasterIdLst>
  <p:sldIdLst>
    <p:sldId id="256" r:id="rId2"/>
    <p:sldId id="279" r:id="rId3"/>
    <p:sldId id="280" r:id="rId4"/>
    <p:sldId id="281" r:id="rId5"/>
    <p:sldId id="300" r:id="rId6"/>
    <p:sldId id="274" r:id="rId7"/>
    <p:sldId id="272" r:id="rId8"/>
    <p:sldId id="282" r:id="rId9"/>
    <p:sldId id="275" r:id="rId10"/>
    <p:sldId id="283" r:id="rId11"/>
    <p:sldId id="284" r:id="rId12"/>
    <p:sldId id="285" r:id="rId13"/>
    <p:sldId id="286" r:id="rId14"/>
    <p:sldId id="287" r:id="rId15"/>
    <p:sldId id="297" r:id="rId16"/>
    <p:sldId id="289" r:id="rId17"/>
    <p:sldId id="290" r:id="rId18"/>
    <p:sldId id="291" r:id="rId19"/>
    <p:sldId id="298" r:id="rId20"/>
    <p:sldId id="293" r:id="rId21"/>
    <p:sldId id="294" r:id="rId22"/>
    <p:sldId id="299" r:id="rId23"/>
    <p:sldId id="276" r:id="rId24"/>
    <p:sldId id="295" r:id="rId25"/>
    <p:sldId id="278" r:id="rId26"/>
    <p:sldId id="296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388" y="3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9D41380-5171-47DD-B888-A280B6E97147}" type="datetimeFigureOut">
              <a:rPr lang="en-US" smtClean="0"/>
              <a:pPr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7B8A5B5-5C0F-4D33-BC7B-2D1D1F8B0F7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0727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>
                <a:solidFill>
                  <a:srgbClr val="A6B727"/>
                </a:solidFill>
              </a:rPr>
              <a:pPr/>
              <a:t>5/20/2024</a:t>
            </a:fld>
            <a:endParaRPr lang="en-US">
              <a:solidFill>
                <a:srgbClr val="A6B72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A6B72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>
                <a:solidFill>
                  <a:srgbClr val="A6B727"/>
                </a:solidFill>
              </a:rPr>
              <a:pPr/>
              <a:t>‹#›</a:t>
            </a:fld>
            <a:endParaRPr lang="en-US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79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>
                <a:solidFill>
                  <a:srgbClr val="A6B727"/>
                </a:solidFill>
              </a:rPr>
              <a:pPr/>
              <a:t>5/20/2024</a:t>
            </a:fld>
            <a:endParaRPr lang="en-US">
              <a:solidFill>
                <a:srgbClr val="A6B72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A6B72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>
                <a:solidFill>
                  <a:srgbClr val="A6B727"/>
                </a:solidFill>
              </a:rPr>
              <a:pPr/>
              <a:t>‹#›</a:t>
            </a:fld>
            <a:endParaRPr lang="en-US">
              <a:solidFill>
                <a:srgbClr val="A6B727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4028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>
                <a:solidFill>
                  <a:srgbClr val="A6B727"/>
                </a:solidFill>
              </a:rPr>
              <a:pPr/>
              <a:t>5/20/2024</a:t>
            </a:fld>
            <a:endParaRPr lang="en-US">
              <a:solidFill>
                <a:srgbClr val="A6B72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A6B72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>
                <a:solidFill>
                  <a:srgbClr val="A6B727"/>
                </a:solidFill>
              </a:rPr>
              <a:pPr/>
              <a:t>‹#›</a:t>
            </a:fld>
            <a:endParaRPr lang="en-US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838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>
                <a:solidFill>
                  <a:srgbClr val="A6B727"/>
                </a:solidFill>
              </a:rPr>
              <a:pPr/>
              <a:t>5/20/2024</a:t>
            </a:fld>
            <a:endParaRPr lang="en-US">
              <a:solidFill>
                <a:srgbClr val="A6B72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A6B72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>
                <a:solidFill>
                  <a:srgbClr val="A6B727"/>
                </a:solidFill>
              </a:rPr>
              <a:pPr/>
              <a:t>‹#›</a:t>
            </a:fld>
            <a:endParaRPr lang="en-US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387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>
                <a:solidFill>
                  <a:srgbClr val="A6B727"/>
                </a:solidFill>
              </a:rPr>
              <a:pPr/>
              <a:t>5/20/2024</a:t>
            </a:fld>
            <a:endParaRPr lang="en-US">
              <a:solidFill>
                <a:srgbClr val="A6B72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A6B72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>
                <a:solidFill>
                  <a:srgbClr val="A6B727"/>
                </a:solidFill>
              </a:rPr>
              <a:pPr/>
              <a:t>‹#›</a:t>
            </a:fld>
            <a:endParaRPr lang="en-US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718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>
                <a:solidFill>
                  <a:srgbClr val="A6B727"/>
                </a:solidFill>
              </a:rPr>
              <a:pPr/>
              <a:t>5/20/2024</a:t>
            </a:fld>
            <a:endParaRPr lang="en-US">
              <a:solidFill>
                <a:srgbClr val="A6B72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A6B72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>
                <a:solidFill>
                  <a:srgbClr val="A6B727"/>
                </a:solidFill>
              </a:rPr>
              <a:pPr/>
              <a:t>‹#›</a:t>
            </a:fld>
            <a:endParaRPr lang="en-US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077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>
                <a:solidFill>
                  <a:srgbClr val="A6B727"/>
                </a:solidFill>
              </a:rPr>
              <a:pPr/>
              <a:t>5/20/2024</a:t>
            </a:fld>
            <a:endParaRPr lang="en-US">
              <a:solidFill>
                <a:srgbClr val="A6B72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A6B72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>
                <a:solidFill>
                  <a:srgbClr val="A6B727"/>
                </a:solidFill>
              </a:rPr>
              <a:pPr/>
              <a:t>‹#›</a:t>
            </a:fld>
            <a:endParaRPr lang="en-US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489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>
                <a:solidFill>
                  <a:srgbClr val="A6B727"/>
                </a:solidFill>
              </a:rPr>
              <a:pPr/>
              <a:t>5/20/2024</a:t>
            </a:fld>
            <a:endParaRPr lang="en-US">
              <a:solidFill>
                <a:srgbClr val="A6B72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A6B72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>
                <a:solidFill>
                  <a:srgbClr val="A6B727"/>
                </a:solidFill>
              </a:rPr>
              <a:pPr/>
              <a:t>‹#›</a:t>
            </a:fld>
            <a:endParaRPr lang="en-US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428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>
                <a:solidFill>
                  <a:srgbClr val="A6B727"/>
                </a:solidFill>
              </a:rPr>
              <a:pPr/>
              <a:t>5/20/2024</a:t>
            </a:fld>
            <a:endParaRPr lang="en-US">
              <a:solidFill>
                <a:srgbClr val="A6B72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A6B72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>
                <a:solidFill>
                  <a:srgbClr val="A6B727"/>
                </a:solidFill>
              </a:rPr>
              <a:pPr/>
              <a:t>‹#›</a:t>
            </a:fld>
            <a:endParaRPr lang="en-US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012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>
                <a:solidFill>
                  <a:srgbClr val="A6B727"/>
                </a:solidFill>
              </a:rPr>
              <a:pPr/>
              <a:t>5/20/2024</a:t>
            </a:fld>
            <a:endParaRPr lang="en-US">
              <a:solidFill>
                <a:srgbClr val="A6B72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A6B72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>
                <a:solidFill>
                  <a:srgbClr val="A6B727"/>
                </a:solidFill>
              </a:rPr>
              <a:pPr/>
              <a:t>‹#›</a:t>
            </a:fld>
            <a:endParaRPr lang="en-US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649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B9D41380-5171-47DD-B888-A280B6E97147}" type="datetimeFigureOut">
              <a:rPr lang="en-US" smtClean="0">
                <a:solidFill>
                  <a:srgbClr val="A6B727"/>
                </a:solidFill>
              </a:rPr>
              <a:pPr/>
              <a:t>5/20/2024</a:t>
            </a:fld>
            <a:endParaRPr lang="en-US">
              <a:solidFill>
                <a:srgbClr val="A6B72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>
              <a:solidFill>
                <a:srgbClr val="A6B72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D7B8A5B5-5C0F-4D33-BC7B-2D1D1F8B0F78}" type="slidenum">
              <a:rPr lang="en-US" smtClean="0">
                <a:solidFill>
                  <a:srgbClr val="A6B727"/>
                </a:solidFill>
              </a:rPr>
              <a:pPr/>
              <a:t>‹#›</a:t>
            </a:fld>
            <a:endParaRPr lang="en-US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223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3" r:id="rId1"/>
    <p:sldLayoutId id="2147484344" r:id="rId2"/>
    <p:sldLayoutId id="2147484345" r:id="rId3"/>
    <p:sldLayoutId id="2147484346" r:id="rId4"/>
    <p:sldLayoutId id="2147484347" r:id="rId5"/>
    <p:sldLayoutId id="2147484348" r:id="rId6"/>
    <p:sldLayoutId id="2147484349" r:id="rId7"/>
    <p:sldLayoutId id="2147484350" r:id="rId8"/>
    <p:sldLayoutId id="2147484351" r:id="rId9"/>
    <p:sldLayoutId id="2147484352" r:id="rId10"/>
    <p:sldLayoutId id="214748435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7072" y="1871132"/>
            <a:ext cx="7528264" cy="2949444"/>
          </a:xfrm>
        </p:spPr>
        <p:txBody>
          <a:bodyPr>
            <a:normAutofit fontScale="90000"/>
          </a:bodyPr>
          <a:lstStyle/>
          <a:p>
            <a:r>
              <a:rPr lang="en-US" altLang="zh-TW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lang="zh-HK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齊</a:t>
            </a:r>
            <a:r>
              <a:rPr lang="zh-HK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委身，獻活</a:t>
            </a:r>
            <a:r>
              <a:rPr lang="zh-HK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祭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】</a:t>
            </a:r>
            <a:r>
              <a:rPr lang="en-US" altLang="zh-HK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HK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</a:br>
            <a:r>
              <a:rPr lang="zh-TW" altLang="en-US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建濟</a:t>
            </a:r>
            <a:r>
              <a:rPr lang="en-US" altLang="zh-HK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HK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HK" sz="3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HK" sz="3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</a:br>
            <a:r>
              <a:rPr lang="zh-TW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羅馬書</a:t>
            </a:r>
            <a:r>
              <a:rPr lang="en-CA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</a:t>
            </a:r>
            <a:r>
              <a:rPr lang="en-US" altLang="zh-TW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6-8, 11-13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599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5622" y="621434"/>
            <a:ext cx="10520039" cy="6117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歸</a:t>
            </a: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心禱</a:t>
            </a: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告</a:t>
            </a:r>
            <a:endParaRPr lang="en-US" altLang="zh-TW" sz="4500" b="1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altLang="zh-TW" sz="4500" b="1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隨</a:t>
            </a: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呼吸循環默念禱告，幫助自己安靜和專注，並默想禱文，省察生活</a:t>
            </a:r>
            <a:endParaRPr lang="en-US" altLang="zh-TW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（</a:t>
            </a: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吸  </a:t>
            </a:r>
            <a:r>
              <a:rPr lang="en-US" altLang="zh-TW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2   3   4  </a:t>
            </a: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停 停 呼  </a:t>
            </a:r>
            <a:r>
              <a:rPr lang="en-US" altLang="zh-TW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2   3   4  </a:t>
            </a: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停 </a:t>
            </a: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停）</a:t>
            </a:r>
            <a:endParaRPr lang="en-US" altLang="zh-TW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altLang="zh-TW" sz="4500" b="1" i="1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32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呼</a:t>
            </a:r>
            <a:r>
              <a:rPr lang="zh-TW" altLang="en-US" sz="3200" b="1" i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氣時</a:t>
            </a:r>
            <a:r>
              <a:rPr lang="zh-TW" altLang="en-US" sz="6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　不效法世界</a:t>
            </a:r>
            <a:endParaRPr lang="en-US" altLang="zh-TW" sz="6000" b="1" dirty="0">
              <a:solidFill>
                <a:srgbClr val="FF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3200" b="1" i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吸氣時</a:t>
            </a:r>
            <a:r>
              <a:rPr lang="zh-TW" altLang="en-US" sz="6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　察驗神旨</a:t>
            </a:r>
            <a:r>
              <a:rPr lang="zh-TW" alt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意</a:t>
            </a:r>
            <a:endParaRPr lang="en-US" sz="60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r">
              <a:lnSpc>
                <a:spcPct val="90000"/>
              </a:lnSpc>
            </a:pPr>
            <a:r>
              <a:rPr lang="zh-TW" altLang="en-US" sz="4500" dirty="0" smtClean="0">
                <a:solidFill>
                  <a:srgbClr val="DDDDDD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１</a:t>
            </a:r>
            <a:endParaRPr lang="en-US" sz="4500" dirty="0">
              <a:solidFill>
                <a:srgbClr val="DDDDDD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0482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5622" y="621434"/>
            <a:ext cx="10520039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歸心禱告</a:t>
            </a:r>
            <a:endParaRPr lang="en-US" altLang="zh-TW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altLang="zh-TW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隨呼吸循環默念禱告，幫助自己安靜和專注，並默想禱文，省察生活</a:t>
            </a:r>
            <a:endParaRPr lang="en-US" altLang="zh-TW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（吸  </a:t>
            </a:r>
            <a:r>
              <a:rPr lang="en-US" altLang="zh-TW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2   3   4  </a:t>
            </a: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停 停 呼  </a:t>
            </a:r>
            <a:r>
              <a:rPr lang="en-US" altLang="zh-TW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2   3   4  </a:t>
            </a: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停 停）</a:t>
            </a:r>
            <a:endParaRPr lang="en-US" altLang="zh-TW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altLang="zh-TW" sz="4500" b="1" i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3200" b="1" i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呼氣時</a:t>
            </a:r>
            <a:r>
              <a:rPr lang="zh-TW" altLang="en-US" sz="6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　不效法世界</a:t>
            </a:r>
            <a:endParaRPr lang="en-US" altLang="zh-TW" sz="6000" b="1" dirty="0">
              <a:solidFill>
                <a:srgbClr val="FF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32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吸氣</a:t>
            </a:r>
            <a:r>
              <a:rPr lang="zh-TW" altLang="en-US" sz="3200" b="1" i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時</a:t>
            </a:r>
            <a:r>
              <a:rPr lang="zh-TW" altLang="en-US" sz="6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　察驗神旨意</a:t>
            </a:r>
            <a:endParaRPr lang="en-US" sz="60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2" name="Meditation Music 1 minut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351521" y="64516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449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000"/>
    </mc:Choice>
    <mc:Fallback xmlns="">
      <p:transition spd="slow" advTm="6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2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4795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5622" y="621434"/>
            <a:ext cx="10520039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歸心禱告</a:t>
            </a:r>
            <a:endParaRPr lang="en-US" altLang="zh-TW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altLang="zh-TW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隨呼吸循環默念禱告，幫助自己安靜和專注，並默想禱文，省察生活</a:t>
            </a:r>
            <a:endParaRPr lang="en-US" altLang="zh-TW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（吸  </a:t>
            </a:r>
            <a:r>
              <a:rPr lang="en-US" altLang="zh-TW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2   3   4  </a:t>
            </a: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停 停 呼  </a:t>
            </a:r>
            <a:r>
              <a:rPr lang="en-US" altLang="zh-TW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2   3   4  </a:t>
            </a: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停 停）</a:t>
            </a:r>
            <a:endParaRPr lang="en-US" altLang="zh-TW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altLang="zh-TW" sz="4500" b="1" i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3200" b="1" i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呼氣時</a:t>
            </a:r>
            <a:r>
              <a:rPr lang="zh-TW" altLang="en-US" sz="6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　不效法世界</a:t>
            </a:r>
            <a:endParaRPr lang="en-US" altLang="zh-TW" sz="6000" b="1" dirty="0">
              <a:solidFill>
                <a:srgbClr val="FF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32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吸</a:t>
            </a:r>
            <a:r>
              <a:rPr lang="zh-TW" altLang="en-US" sz="3200" b="1" i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氣時</a:t>
            </a:r>
            <a:r>
              <a:rPr lang="zh-TW" altLang="en-US" sz="6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　察驗神旨意</a:t>
            </a:r>
            <a:endParaRPr lang="en-US" sz="60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046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85926" y="621434"/>
            <a:ext cx="11141475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zh-TW" altLang="en-US" sz="43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肢體存在為身體 </a:t>
            </a:r>
            <a:r>
              <a:rPr lang="en-US" altLang="zh-TW" sz="43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3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信徒與教會的關係</a:t>
            </a:r>
            <a:r>
              <a:rPr lang="en-US" altLang="zh-TW" sz="43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43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endParaRPr lang="en-US" altLang="zh-TW" sz="43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3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信</a:t>
            </a:r>
            <a:r>
              <a:rPr lang="zh-TW" altLang="en-US" sz="43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徒：蒙拯救得</a:t>
            </a:r>
            <a:r>
              <a:rPr lang="zh-TW" altLang="en-US" sz="43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福</a:t>
            </a:r>
            <a:r>
              <a:rPr lang="zh-TW" altLang="en-US" sz="43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＞</a:t>
            </a:r>
            <a:r>
              <a:rPr lang="zh-TW" altLang="en-US" sz="43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成聖＞榮</a:t>
            </a:r>
            <a:r>
              <a:rPr lang="zh-TW" altLang="en-US" sz="43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耀神</a:t>
            </a:r>
            <a:endParaRPr lang="en-US" altLang="zh-TW" sz="4300" b="1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571500" indent="-57150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sz="43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藉信耶穌罪得赦，進入神家 </a:t>
            </a:r>
            <a:r>
              <a:rPr lang="en-US" altLang="zh-TW" sz="43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3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教會</a:t>
            </a:r>
            <a:r>
              <a:rPr lang="en-US" altLang="zh-TW" sz="43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43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合一</a:t>
            </a:r>
            <a:r>
              <a:rPr lang="en-US" altLang="zh-TW" sz="43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 marL="571500" indent="-57150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sz="43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被聖靈更新：蒙愛兒女，光明子女，智慧人</a:t>
            </a:r>
            <a:endParaRPr lang="en-US" altLang="zh-TW" sz="43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571500" indent="-57150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sz="43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範疇：教會彼此相助成長，個人生命</a:t>
            </a:r>
            <a:r>
              <a:rPr lang="en-US" altLang="zh-TW" sz="43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43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生活改變，婚姻，親子，工作，屬靈爭</a:t>
            </a:r>
            <a:r>
              <a:rPr lang="zh-TW" altLang="en-US" sz="43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戰</a:t>
            </a:r>
            <a:endParaRPr lang="en-US" altLang="zh-TW" sz="4300" b="1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3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教會：</a:t>
            </a:r>
            <a:r>
              <a:rPr lang="en-US" altLang="zh-TW" sz="4300" b="1" i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300" b="1" i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廣＞榮耀神</a:t>
            </a:r>
            <a:r>
              <a:rPr lang="en-US" altLang="zh-TW" sz="4300" b="1" i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4300" b="1" i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門訓</a:t>
            </a:r>
            <a:r>
              <a:rPr lang="en-US" altLang="zh-TW" sz="4300" b="1" i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4300" b="1" i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傳福音，狹＞異象</a:t>
            </a:r>
            <a:r>
              <a:rPr lang="en-US" altLang="zh-TW" sz="4300" b="1" i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 marL="461963" indent="-461963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sz="43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彰顯神智慧</a:t>
            </a:r>
            <a:r>
              <a:rPr lang="en-US" altLang="zh-TW" sz="43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3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世人能得救成為神家</a:t>
            </a:r>
            <a:r>
              <a:rPr lang="en-US" altLang="zh-TW" sz="43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43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，榮耀神</a:t>
            </a:r>
            <a:endParaRPr lang="en-US" altLang="zh-TW" sz="43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sz="43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助人成長 </a:t>
            </a:r>
            <a:r>
              <a:rPr lang="en-US" altLang="zh-TW" sz="43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3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門訓</a:t>
            </a:r>
            <a:r>
              <a:rPr lang="en-US" altLang="zh-TW" sz="43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43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：從知道真理到有智慧辨別，從成長到成熟像主，從忠心到有愛心事奉</a:t>
            </a:r>
            <a:endParaRPr lang="en-US" altLang="zh-TW" sz="43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defRPr/>
            </a:pPr>
            <a:endParaRPr lang="en-US" altLang="zh-TW" sz="30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78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5701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羅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馬書</a:t>
            </a:r>
            <a:r>
              <a:rPr lang="en-CA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12:6-8</a:t>
            </a:r>
            <a:endParaRPr lang="en-CA" sz="4500" b="1" baseline="30000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spcBef>
                <a:spcPct val="0"/>
              </a:spcBef>
              <a:defRPr/>
            </a:pPr>
            <a:r>
              <a:rPr lang="en-CA" sz="4500" b="1" baseline="30000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en-US" sz="4500" b="1" dirty="0" err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按我們所得的</a:t>
            </a:r>
            <a:r>
              <a:rPr lang="en-US" sz="4500" b="1" dirty="0" err="1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恩賜</a:t>
            </a:r>
            <a:r>
              <a:rPr lang="en-US" sz="4500" b="1" dirty="0" err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，各有</a:t>
            </a:r>
            <a:r>
              <a:rPr lang="en-US" sz="4500" b="1" dirty="0" err="1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不同</a:t>
            </a:r>
            <a:r>
              <a:rPr 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</a:p>
          <a:p>
            <a:pPr algn="just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sz="4500" b="1" dirty="0" err="1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或說</a:t>
            </a:r>
            <a:r>
              <a:rPr lang="en-US" sz="4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預言</a:t>
            </a:r>
            <a:r>
              <a:rPr lang="en-US" sz="4500" b="1" dirty="0" err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，就當照著信心的程度說預言</a:t>
            </a:r>
            <a:r>
              <a:rPr 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</a:t>
            </a:r>
          </a:p>
          <a:p>
            <a:pPr algn="just">
              <a:lnSpc>
                <a:spcPct val="90000"/>
              </a:lnSpc>
              <a:spcBef>
                <a:spcPct val="0"/>
              </a:spcBef>
              <a:defRPr/>
            </a:pPr>
            <a:r>
              <a:rPr lang="en-CA" sz="4500" b="1" baseline="30000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7</a:t>
            </a:r>
            <a:r>
              <a:rPr lang="en-US" sz="4500" b="1" dirty="0" err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或作</a:t>
            </a:r>
            <a:r>
              <a:rPr lang="en-US" sz="4500" b="1" dirty="0" err="1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執事</a:t>
            </a:r>
            <a:r>
              <a:rPr lang="en-US" sz="4500" b="1" dirty="0" err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，就當專一執事</a:t>
            </a:r>
            <a:r>
              <a:rPr 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；</a:t>
            </a:r>
          </a:p>
          <a:p>
            <a:pPr algn="just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sz="4500" b="1" dirty="0" err="1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或作</a:t>
            </a:r>
            <a:r>
              <a:rPr lang="en-US" sz="4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教導</a:t>
            </a:r>
            <a:r>
              <a:rPr lang="en-US" sz="4500" b="1" dirty="0" err="1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en-US" sz="4500" b="1" dirty="0" err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，就當專一教導</a:t>
            </a:r>
            <a:r>
              <a:rPr 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； </a:t>
            </a:r>
          </a:p>
          <a:p>
            <a:pPr algn="just">
              <a:lnSpc>
                <a:spcPct val="90000"/>
              </a:lnSpc>
              <a:spcBef>
                <a:spcPct val="0"/>
              </a:spcBef>
              <a:defRPr/>
            </a:pPr>
            <a:r>
              <a:rPr lang="en-CA" sz="4500" b="1" baseline="30000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</a:t>
            </a:r>
            <a:r>
              <a:rPr lang="en-US" sz="4500" b="1" dirty="0" err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或作</a:t>
            </a:r>
            <a:r>
              <a:rPr lang="en-US" sz="4500" b="1" dirty="0" err="1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勸化</a:t>
            </a:r>
            <a:r>
              <a:rPr lang="en-US" sz="4500" b="1" dirty="0" err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的，就當專一勸化</a:t>
            </a:r>
            <a:r>
              <a:rPr 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；</a:t>
            </a:r>
          </a:p>
          <a:p>
            <a:pPr algn="just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4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sz="4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施捨</a:t>
            </a:r>
            <a:r>
              <a:rPr lang="en-US" sz="4500" b="1" dirty="0" err="1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的，就當誠實</a:t>
            </a:r>
            <a:r>
              <a:rPr 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；</a:t>
            </a:r>
          </a:p>
          <a:p>
            <a:pPr algn="just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4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sz="4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治理</a:t>
            </a:r>
            <a:r>
              <a:rPr lang="en-US" sz="4500" b="1" dirty="0" err="1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en-US" sz="4500" b="1" dirty="0" err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，就當殷勤</a:t>
            </a:r>
            <a:r>
              <a:rPr 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；</a:t>
            </a:r>
          </a:p>
          <a:p>
            <a:pPr algn="just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4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sz="4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憐憫</a:t>
            </a:r>
            <a:r>
              <a:rPr lang="en-US" sz="4500" b="1" dirty="0" err="1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人的</a:t>
            </a:r>
            <a:r>
              <a:rPr lang="en-US" sz="4500" b="1" dirty="0" err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，就當甘心</a:t>
            </a:r>
            <a:r>
              <a:rPr 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30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6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11977" cy="5701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恩</a:t>
            </a: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賜指出屬</a:t>
            </a: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靈群體除了關係 </a:t>
            </a:r>
            <a:r>
              <a:rPr lang="en-US" altLang="zh-TW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肢體連結</a:t>
            </a:r>
            <a:r>
              <a:rPr lang="en-US" altLang="zh-TW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，也有運作 </a:t>
            </a:r>
            <a:r>
              <a:rPr lang="en-US" altLang="zh-TW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肢體配搭運作</a:t>
            </a:r>
            <a:r>
              <a:rPr lang="en-US" altLang="zh-TW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運作中要有愛 </a:t>
            </a:r>
            <a:r>
              <a:rPr lang="en-US" altLang="zh-TW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模造品格</a:t>
            </a:r>
            <a:r>
              <a:rPr lang="en-US" altLang="zh-TW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目標</a:t>
            </a:r>
            <a:r>
              <a:rPr lang="en-US" altLang="zh-TW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異象</a:t>
            </a:r>
            <a:r>
              <a:rPr lang="en-US" altLang="zh-TW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呼召</a:t>
            </a:r>
            <a:r>
              <a:rPr lang="en-US" altLang="zh-TW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是建立自己和別人的生命</a:t>
            </a:r>
            <a:endParaRPr lang="en-US" altLang="zh-TW" sz="4500" b="1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群</a:t>
            </a: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體生活中各人有不同恩</a:t>
            </a: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賜</a:t>
            </a:r>
            <a:endParaRPr lang="en-US" altLang="zh-TW" sz="4500" b="1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不同：不單強調獨特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性，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也強調配搭和合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</a:t>
            </a: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性 </a:t>
            </a:r>
            <a:r>
              <a:rPr lang="en-US" altLang="zh-TW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器官各有不同，若排斥便是病態</a:t>
            </a:r>
            <a:r>
              <a:rPr lang="en-US" altLang="zh-TW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獨特與配搭本身就是一個弔詭的狀態，若沒有聖靈幫助 </a:t>
            </a:r>
            <a:r>
              <a:rPr lang="en-US" altLang="zh-TW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效法世界行事</a:t>
            </a:r>
            <a:r>
              <a:rPr lang="en-US" altLang="zh-TW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，一定出事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15026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5701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羅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馬書</a:t>
            </a:r>
            <a:r>
              <a:rPr lang="en-CA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12:6-8</a:t>
            </a:r>
            <a:endParaRPr lang="en-CA" sz="4500" b="1" baseline="30000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spcBef>
                <a:spcPct val="0"/>
              </a:spcBef>
              <a:defRPr/>
            </a:pPr>
            <a:r>
              <a:rPr lang="en-CA" sz="4500" b="1" baseline="30000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en-US" sz="4500" b="1" dirty="0" err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按我們所得的恩賜，各有不同</a:t>
            </a:r>
            <a:r>
              <a:rPr 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</a:p>
          <a:p>
            <a:pPr algn="just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sz="4500" b="1" dirty="0" err="1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或說預言</a:t>
            </a:r>
            <a:r>
              <a:rPr lang="en-US" sz="4500" b="1" dirty="0" err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en-US" sz="4500" b="1" dirty="0" err="1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就當</a:t>
            </a:r>
            <a:r>
              <a:rPr lang="en-US" sz="4500" b="1" dirty="0" err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照著信心的程度說預言</a:t>
            </a:r>
            <a:r>
              <a:rPr 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</a:t>
            </a:r>
          </a:p>
          <a:p>
            <a:pPr algn="just">
              <a:lnSpc>
                <a:spcPct val="90000"/>
              </a:lnSpc>
              <a:spcBef>
                <a:spcPct val="0"/>
              </a:spcBef>
              <a:defRPr/>
            </a:pPr>
            <a:r>
              <a:rPr lang="en-CA" sz="4500" b="1" baseline="30000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7</a:t>
            </a:r>
            <a:r>
              <a:rPr lang="en-US" sz="4500" b="1" dirty="0" err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或作執事，</a:t>
            </a:r>
            <a:r>
              <a:rPr lang="en-US" sz="4500" b="1" dirty="0" err="1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就當</a:t>
            </a:r>
            <a:r>
              <a:rPr lang="en-US" sz="4500" b="1" dirty="0" err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專一執事</a:t>
            </a:r>
            <a:r>
              <a:rPr 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；</a:t>
            </a:r>
          </a:p>
          <a:p>
            <a:pPr algn="just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sz="4500" b="1" dirty="0" err="1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或作教導的</a:t>
            </a:r>
            <a:r>
              <a:rPr lang="en-US" sz="4500" b="1" dirty="0" err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en-US" sz="4500" b="1" dirty="0" err="1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就當</a:t>
            </a:r>
            <a:r>
              <a:rPr lang="en-US" sz="4500" b="1" dirty="0" err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專一教導</a:t>
            </a:r>
            <a:r>
              <a:rPr 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； </a:t>
            </a:r>
          </a:p>
          <a:p>
            <a:pPr algn="just">
              <a:lnSpc>
                <a:spcPct val="90000"/>
              </a:lnSpc>
              <a:spcBef>
                <a:spcPct val="0"/>
              </a:spcBef>
              <a:defRPr/>
            </a:pPr>
            <a:r>
              <a:rPr lang="en-CA" sz="4500" b="1" baseline="30000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</a:t>
            </a:r>
            <a:r>
              <a:rPr lang="en-US" sz="4500" b="1" dirty="0" err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或作勸化的，</a:t>
            </a:r>
            <a:r>
              <a:rPr lang="en-US" sz="4500" b="1" dirty="0" err="1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就當</a:t>
            </a:r>
            <a:r>
              <a:rPr lang="en-US" sz="4500" b="1" dirty="0" err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專一勸化</a:t>
            </a:r>
            <a:r>
              <a:rPr 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；</a:t>
            </a:r>
          </a:p>
          <a:p>
            <a:pPr algn="just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sz="4500" b="1" dirty="0" err="1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施捨的，</a:t>
            </a:r>
            <a:r>
              <a:rPr lang="en-US" sz="4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就當</a:t>
            </a:r>
            <a:r>
              <a:rPr lang="en-US" sz="4500" b="1" dirty="0" err="1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誠實</a:t>
            </a:r>
            <a:r>
              <a:rPr 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；</a:t>
            </a:r>
          </a:p>
          <a:p>
            <a:pPr algn="just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sz="4500" b="1" dirty="0" err="1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治理的</a:t>
            </a:r>
            <a:r>
              <a:rPr lang="en-US" sz="4500" b="1" dirty="0" err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en-US" sz="4500" b="1" dirty="0" err="1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就當</a:t>
            </a:r>
            <a:r>
              <a:rPr lang="en-US" sz="4500" b="1" dirty="0" err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殷勤</a:t>
            </a:r>
            <a:r>
              <a:rPr 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；</a:t>
            </a:r>
          </a:p>
          <a:p>
            <a:pPr algn="just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sz="4500" b="1" dirty="0" err="1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憐憫人的</a:t>
            </a:r>
            <a:r>
              <a:rPr lang="en-US" sz="4500" b="1" dirty="0" err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en-US" sz="4500" b="1" dirty="0" err="1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就當</a:t>
            </a:r>
            <a:r>
              <a:rPr lang="en-US" sz="4500" b="1" dirty="0" err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甘心</a:t>
            </a:r>
            <a:r>
              <a:rPr 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3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286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5701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就當：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順理成章要使用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685800" indent="-68580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肢體不作工，身體會有病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685800" indent="-68580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其他肢體或可取代其功能，但會過勞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專心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685800" indent="-68580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要按自己的獨特性去運作事奉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685800" indent="-68580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所以要認識自己的獨特性功能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685800" indent="-68580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也要認識自己的獨特位置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685800" indent="-68580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記得獨特之中要配搭</a:t>
            </a:r>
            <a:r>
              <a:rPr lang="en-US" altLang="zh-TW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(</a:t>
            </a: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專科醫生會診</a:t>
            </a:r>
            <a:r>
              <a:rPr lang="en-US" altLang="zh-TW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)</a:t>
            </a:r>
            <a:endParaRPr lang="en-US" altLang="zh-TW" sz="4500" b="1" dirty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10778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5622" y="621434"/>
            <a:ext cx="10520039" cy="5701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en-US" sz="4500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默想</a:t>
            </a: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我有何恩賜？</a:t>
            </a: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r">
              <a:lnSpc>
                <a:spcPct val="90000"/>
              </a:lnSpc>
            </a:pPr>
            <a:endParaRPr lang="en-US" altLang="zh-TW" sz="4500" dirty="0" smtClean="0">
              <a:solidFill>
                <a:srgbClr val="DDDDDD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r">
              <a:lnSpc>
                <a:spcPct val="90000"/>
              </a:lnSpc>
            </a:pPr>
            <a:r>
              <a:rPr lang="en-US" altLang="zh-TW" sz="4500" dirty="0" smtClean="0">
                <a:solidFill>
                  <a:srgbClr val="DDDDDD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</a:t>
            </a:r>
            <a:endParaRPr lang="en-US" sz="4500" dirty="0">
              <a:solidFill>
                <a:srgbClr val="DDDDDD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845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5622" y="621434"/>
            <a:ext cx="10520039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en-US" sz="4500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默想</a:t>
            </a: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我有何恩賜？</a:t>
            </a: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2" name="Meditation Music 1 minut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351521" y="64516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321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000"/>
    </mc:Choice>
    <mc:Fallback xmlns="">
      <p:transition spd="slow" advTm="6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2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5102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5622" y="621434"/>
            <a:ext cx="10520039" cy="4455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en-US" sz="4500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請分享</a:t>
            </a: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我有何恩賜？</a:t>
            </a: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altLang="zh-TW" sz="4500" b="1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彼此確認</a:t>
            </a: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343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111368" cy="4455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羅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馬書</a:t>
            </a:r>
            <a:r>
              <a:rPr lang="en-CA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12:11</a:t>
            </a:r>
          </a:p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4500" b="1" dirty="0" err="1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殷勤不可懶惰。要心裡火熱，常常服事主</a:t>
            </a:r>
            <a:r>
              <a:rPr lang="en-US" sz="4500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</a:p>
          <a:p>
            <a:pPr>
              <a:lnSpc>
                <a:spcPct val="90000"/>
              </a:lnSpc>
              <a:spcBef>
                <a:spcPct val="0"/>
              </a:spcBef>
              <a:defRPr/>
            </a:pP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忠心：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685800" indent="-68580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不懶惰 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vs 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有能力有責任去作而不作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685800" indent="-68580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有熱誠 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vs 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有行動而無心動，只求剛剛好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685800" indent="-68580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以主為尊 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vs 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不以主為首位來設想</a:t>
            </a:r>
            <a:endParaRPr lang="en-CA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32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5622" y="621434"/>
            <a:ext cx="10520039" cy="5701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en-US" sz="4500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默想</a:t>
            </a: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我忠心嗎？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懶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惰，有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熱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誠，以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主為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專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endParaRPr lang="en-US" altLang="zh-TW" sz="4500" b="1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若不，該有何改變？</a:t>
            </a:r>
            <a:endParaRPr lang="en-US" altLang="zh-TW" sz="4500" b="1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r">
              <a:lnSpc>
                <a:spcPct val="90000"/>
              </a:lnSpc>
            </a:pPr>
            <a:r>
              <a:rPr lang="en-US" altLang="zh-TW" sz="4500" dirty="0" smtClean="0">
                <a:solidFill>
                  <a:srgbClr val="DDDDDD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</a:t>
            </a:r>
            <a:endParaRPr lang="en-US" sz="4500" dirty="0">
              <a:solidFill>
                <a:srgbClr val="DDDDDD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165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editation Music 3 minut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402213" y="6391550"/>
            <a:ext cx="406400" cy="406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5622" y="621434"/>
            <a:ext cx="1052003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en-US" sz="4500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默想</a:t>
            </a: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我忠心嗎？</a:t>
            </a:r>
            <a:r>
              <a:rPr lang="en-US" altLang="zh-TW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n-US" altLang="zh-TW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不懶惰，有熱誠，以主為專</a:t>
            </a:r>
            <a:r>
              <a:rPr lang="en-US" altLang="zh-TW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endParaRPr lang="en-US" altLang="zh-TW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若不，該有何改變？</a:t>
            </a: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r">
              <a:lnSpc>
                <a:spcPct val="90000"/>
              </a:lnSpc>
            </a:pPr>
            <a:endParaRPr lang="en-US" sz="4500" dirty="0">
              <a:solidFill>
                <a:srgbClr val="DDDDDD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08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2000"/>
    </mc:Choice>
    <mc:Fallback xmlns="">
      <p:transition spd="slow" advTm="19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4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53061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283508"/>
            <a:ext cx="11111368" cy="6324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  <a:defRPr/>
            </a:pP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羅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馬書</a:t>
            </a:r>
            <a:r>
              <a:rPr lang="en-CA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</a:t>
            </a:r>
            <a:r>
              <a:rPr 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</a:t>
            </a:r>
            <a:endParaRPr lang="en-CA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defRPr/>
            </a:pPr>
            <a:r>
              <a:rPr lang="en-US" sz="4500" b="1" dirty="0" err="1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在指望中要</a:t>
            </a:r>
            <a:r>
              <a:rPr lang="en-US" sz="4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喜樂</a:t>
            </a:r>
            <a:r>
              <a:rPr lang="en-US" sz="4500" b="1" dirty="0" err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，在患難中要</a:t>
            </a:r>
            <a:r>
              <a:rPr lang="en-US" sz="4500" b="1" dirty="0" err="1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忍耐</a:t>
            </a:r>
            <a:r>
              <a:rPr lang="en-US" sz="4500" b="1" dirty="0" err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，禱告要</a:t>
            </a:r>
            <a:r>
              <a:rPr lang="en-US" sz="4500" b="1" dirty="0" err="1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恆切</a:t>
            </a:r>
            <a:r>
              <a:rPr 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en-US" altLang="zh-HK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發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揮恩賜時與世界不同的事奉質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素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517525" lvl="0" indent="-517525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逆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境或困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境中才需要喜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樂，忍耐和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恆切禱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告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517525" lvl="0" indent="-517525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一樣的目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標 </a:t>
            </a:r>
            <a:r>
              <a:rPr lang="en-US" altLang="zh-HK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因難而放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棄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endParaRPr lang="en-US" altLang="zh-HK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lvl="0" indent="-461963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經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歷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：禱告＞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謙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卑倚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靠</a:t>
            </a:r>
            <a:endParaRPr lang="en-US" altLang="zh-HK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lvl="0" indent="-461963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榮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耀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新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生命的言行見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證 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喜樂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忍耐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43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283508"/>
            <a:ext cx="1118586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  <a:defRPr/>
            </a:pP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羅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馬書</a:t>
            </a:r>
            <a:r>
              <a:rPr lang="en-CA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</a:t>
            </a:r>
            <a:r>
              <a:rPr 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</a:t>
            </a:r>
            <a:endParaRPr lang="en-CA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defRPr/>
            </a:pPr>
            <a:r>
              <a:rPr lang="en-US" sz="4500" b="1" dirty="0" err="1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聖徒缺乏要</a:t>
            </a:r>
            <a:r>
              <a:rPr lang="en-US" sz="4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幫補</a:t>
            </a:r>
            <a:r>
              <a:rPr lang="en-US" sz="4500" b="1" dirty="0" err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；</a:t>
            </a:r>
            <a:r>
              <a:rPr lang="en-US" sz="4500" b="1" dirty="0" err="1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客要一味的</a:t>
            </a:r>
            <a:r>
              <a:rPr lang="en-US" sz="4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款待</a:t>
            </a:r>
            <a:r>
              <a:rPr lang="en-US" altLang="zh-TW" sz="31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31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追求款待</a:t>
            </a:r>
            <a:r>
              <a:rPr lang="en-US" altLang="zh-TW" sz="31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defRPr/>
            </a:pP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發揮恩賜時與世界不同的事奉質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素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不一樣的得失價值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觀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endParaRPr lang="en-US" altLang="zh-HK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685800" indent="-6858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非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自我中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心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：會留心並在意別人的需要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685800" indent="-6858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建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立別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按需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要 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缺乏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 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施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幫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助</a:t>
            </a:r>
            <a:endParaRPr lang="en-US" altLang="zh-HK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685800" indent="-6858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甘犠牲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：幫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補，追求款待 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不是禮貌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62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5622" y="621434"/>
            <a:ext cx="10520039" cy="5701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en-US" sz="4500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默想</a:t>
            </a: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在我身邊誰有需要？有何需要？</a:t>
            </a:r>
            <a:endParaRPr lang="en-US" altLang="zh-TW" sz="4500" b="1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endParaRPr lang="en-US" altLang="zh-TW" sz="4500" b="1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我可怎樣幫助？</a:t>
            </a: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r">
              <a:lnSpc>
                <a:spcPct val="90000"/>
              </a:lnSpc>
            </a:pPr>
            <a:endParaRPr lang="en-US" altLang="zh-TW" sz="4500" dirty="0" smtClean="0">
              <a:solidFill>
                <a:srgbClr val="DDDDDD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r">
              <a:lnSpc>
                <a:spcPct val="90000"/>
              </a:lnSpc>
            </a:pPr>
            <a:r>
              <a:rPr lang="en-US" altLang="zh-TW" sz="4500" dirty="0" smtClean="0">
                <a:solidFill>
                  <a:srgbClr val="DDDDDD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</a:t>
            </a:r>
            <a:endParaRPr lang="en-US" sz="4500" dirty="0">
              <a:solidFill>
                <a:srgbClr val="DDDDDD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40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editation Music 3 minut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402213" y="6391550"/>
            <a:ext cx="406400" cy="406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5622" y="621434"/>
            <a:ext cx="1052003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en-US" sz="4500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默想</a:t>
            </a: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在我身邊誰有需要？有何需要？</a:t>
            </a:r>
            <a:endParaRPr lang="en-US" altLang="zh-TW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endParaRPr lang="en-US" altLang="zh-TW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我可怎樣幫助？</a:t>
            </a: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r">
              <a:lnSpc>
                <a:spcPct val="90000"/>
              </a:lnSpc>
            </a:pPr>
            <a:endParaRPr lang="en-US" sz="4500" dirty="0">
              <a:solidFill>
                <a:srgbClr val="DDDDDD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679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2000"/>
    </mc:Choice>
    <mc:Fallback xmlns="">
      <p:transition spd="slow" advTm="19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4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53061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11136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齊委身，獻活祭： 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羅馬書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12:1-13)</a:t>
            </a:r>
            <a:endParaRPr lang="en-US" altLang="zh-HK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lvl="0" indent="-4572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活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祭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生命的改變由救恩開始；與神重建關係，必須要處理罪，過成聖生活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lvl="0" indent="-4572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兩制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生命的改變需有聖靈的工作；去舊營新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要明白真理，跟從聖靈導引去回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應 </a:t>
            </a:r>
            <a:r>
              <a:rPr lang="en-US" altLang="zh-HK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學察覺和察驗聲音，以聖經為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判別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基礎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lvl="0" indent="-4572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特製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神造各人皆不同；認識自己的特質，有助促進成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長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363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111368" cy="4455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齊委身，獻活祭： 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羅馬書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12:1-13)</a:t>
            </a:r>
            <a:endParaRPr lang="en-US" altLang="zh-HK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lvl="0" indent="-4572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交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際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信徒是肢體，不能離開屬靈群體；透過有愛的相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交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和事奉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生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活，彼此被模造結出聖靈的品格果子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好能被神使用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lvl="0" indent="-4572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建濟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群體生活有架構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需藉聖靈給的恩賜來彼此配搭與幫助，讓生活暢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順 </a:t>
            </a:r>
            <a:r>
              <a:rPr lang="en-US" altLang="zh-HK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非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單教會運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作</a:t>
            </a:r>
            <a:r>
              <a:rPr lang="en-US" altLang="zh-HK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讓生命成長，讓神得榮耀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817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111368" cy="5701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齊委身，獻活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祭： </a:t>
            </a:r>
            <a:r>
              <a:rPr lang="en-US" altLang="zh-TW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羅馬書</a:t>
            </a:r>
            <a:r>
              <a:rPr lang="en-US" altLang="zh-TW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12:1-13)</a:t>
            </a:r>
            <a:endParaRPr lang="en-US" altLang="zh-HK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lvl="0" indent="-461963" algn="just"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TW" altLang="en-US" sz="4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有賴聖靈的工作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，但</a:t>
            </a:r>
            <a:r>
              <a:rPr lang="zh-TW" altLang="en-US" sz="4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人要肯接納和跟從</a:t>
            </a:r>
            <a:endParaRPr lang="en-US" altLang="zh-TW" sz="4500" b="1" dirty="0" smtClean="0">
              <a:solidFill>
                <a:srgbClr val="FF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lvl="0" indent="-461963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活祭：得救有聖靈作印記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同在，真理的靈幫助我們認識聖經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知罪、能有反應</a:t>
            </a:r>
            <a:endParaRPr lang="en-US" altLang="zh-HK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lvl="0" indent="-4572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兩制：去舊營新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被聖靈更新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，需察覺和察驗聖靈聲音 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不效法世界，察驗神旨意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 marL="457200" lvl="0" indent="-4572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特制：聖靈給人不同恩賜與特質促進成長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lvl="0" indent="-4572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交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際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：藉群體相交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事奉結出聖靈品格果子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lvl="0" indent="-4572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建濟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藉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聖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靈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賜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恩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賜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彼此建立生命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幫助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973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5622" y="621434"/>
            <a:ext cx="10520039" cy="5701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en-US" sz="4500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默想</a:t>
            </a: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在我離世前，神想我</a:t>
            </a:r>
            <a:r>
              <a:rPr lang="en-US" altLang="zh-TW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….</a:t>
            </a:r>
          </a:p>
          <a:p>
            <a:pPr algn="ctr">
              <a:lnSpc>
                <a:spcPct val="90000"/>
              </a:lnSpc>
            </a:pPr>
            <a:endParaRPr lang="en-US" altLang="zh-TW" sz="4500" b="1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在我離營前的心願達成了嗎？</a:t>
            </a:r>
            <a:endParaRPr lang="en-US" sz="4500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在結束營會後，神想我</a:t>
            </a:r>
            <a:r>
              <a:rPr lang="en-US" altLang="zh-TW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….</a:t>
            </a:r>
          </a:p>
          <a:p>
            <a:pPr algn="r">
              <a:lnSpc>
                <a:spcPct val="90000"/>
              </a:lnSpc>
            </a:pPr>
            <a:r>
              <a:rPr lang="en-US" altLang="zh-TW" sz="4500" dirty="0" smtClean="0">
                <a:solidFill>
                  <a:srgbClr val="DDDDDD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</a:t>
            </a:r>
            <a:endParaRPr lang="en-US" sz="4500" dirty="0">
              <a:solidFill>
                <a:srgbClr val="DDDDDD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696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editation Music 3 minut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402213" y="6391550"/>
            <a:ext cx="406400" cy="406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5622" y="621434"/>
            <a:ext cx="10520039" cy="5701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en-US" sz="4500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默想</a:t>
            </a: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在我離世前，神想我</a:t>
            </a:r>
            <a:r>
              <a:rPr lang="en-US" altLang="zh-TW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….</a:t>
            </a:r>
          </a:p>
          <a:p>
            <a:pPr algn="ctr">
              <a:lnSpc>
                <a:spcPct val="90000"/>
              </a:lnSpc>
            </a:pPr>
            <a:endParaRPr lang="en-US" altLang="zh-TW" sz="4500" b="1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在我離營前的心願達成了嗎？</a:t>
            </a:r>
            <a:endParaRPr lang="en-US" sz="4500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在結束營會後，神想我</a:t>
            </a:r>
            <a:r>
              <a:rPr lang="en-US" altLang="zh-TW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….</a:t>
            </a:r>
          </a:p>
          <a:p>
            <a:pPr algn="r">
              <a:lnSpc>
                <a:spcPct val="90000"/>
              </a:lnSpc>
            </a:pPr>
            <a:endParaRPr lang="en-US" sz="4500" dirty="0">
              <a:solidFill>
                <a:srgbClr val="DDDDDD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906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2000"/>
    </mc:Choice>
    <mc:Fallback xmlns="">
      <p:transition spd="slow" advTm="19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4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53061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5622" y="621434"/>
            <a:ext cx="10520039" cy="3208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個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人操練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祈禱筆（找一個安靜的環境和時間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筆錄與神實時的對話）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「天父，感謝祢賜我屬靈恩賜，讓我能夠藉事奉去榮神益人及自己受造就。當我看到教會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我知道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。。。」</a:t>
            </a: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197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5622" y="621434"/>
            <a:ext cx="1052003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小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組分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享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退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修會中給我最深刻的教導</a:t>
            </a:r>
            <a:r>
              <a:rPr lang="en-CA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反省</a:t>
            </a:r>
            <a:r>
              <a:rPr lang="en-CA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領受</a:t>
            </a:r>
            <a:r>
              <a:rPr lang="en-CA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經歷是甚麼？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退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修會結束後，我將會開始的一個實際行動是甚麼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？ </a:t>
            </a:r>
            <a:r>
              <a:rPr lang="en-US" altLang="zh-HK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藉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彼此分享行動計劃，彼此問責</a:t>
            </a:r>
            <a:r>
              <a:rPr lang="en-CA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鼓勵</a:t>
            </a:r>
            <a:r>
              <a:rPr lang="en-CA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支援，促進關係和成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長</a:t>
            </a:r>
            <a:r>
              <a:rPr lang="en-US" altLang="zh-HK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 marL="457200" indent="-4572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zh-HK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4500" b="1" i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祈禱筆練習的經歷和領受</a:t>
            </a: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031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</TotalTime>
  <Words>1703</Words>
  <Application>Microsoft Office PowerPoint</Application>
  <PresentationFormat>Widescreen</PresentationFormat>
  <Paragraphs>178</Paragraphs>
  <Slides>26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DFKai-SB</vt:lpstr>
      <vt:lpstr>新細明體</vt:lpstr>
      <vt:lpstr>Arial</vt:lpstr>
      <vt:lpstr>Arial Narrow</vt:lpstr>
      <vt:lpstr>Corbel</vt:lpstr>
      <vt:lpstr>Times New Roman</vt:lpstr>
      <vt:lpstr>Wingdings</vt:lpstr>
      <vt:lpstr>Basis</vt:lpstr>
      <vt:lpstr>【齊委身，獻活祭】 建濟  羅馬書12:6-8, 11-13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齊委身，獻活祭：活祭  羅馬書12:1</dc:title>
  <dc:creator>Microsoft account</dc:creator>
  <cp:lastModifiedBy>Microsoft account</cp:lastModifiedBy>
  <cp:revision>33</cp:revision>
  <dcterms:created xsi:type="dcterms:W3CDTF">2024-05-17T00:05:26Z</dcterms:created>
  <dcterms:modified xsi:type="dcterms:W3CDTF">2024-05-20T12:35:17Z</dcterms:modified>
</cp:coreProperties>
</file>